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FF1F65-6F67-4D82-AF81-5EEC066BEFB6}" type="datetimeFigureOut">
              <a:rPr lang="es-AR" smtClean="0"/>
              <a:pPr/>
              <a:t>16/11/2012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347A8F-90D4-460F-A9CA-0837911A842F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wplotsp.ex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mailto:acciones_becas@unlu.edu.a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ath.exeter.edu/rparris/winplo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wplotsp.ex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ile:///C:\Users\Public\Documents\Winplot\wplotsp.ex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wplotsp.ex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94421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AR" sz="3600" b="1" dirty="0" smtClean="0"/>
              <a:t> UNIVERSIDAD NACIONAL DE LUJÁN</a:t>
            </a:r>
            <a:br>
              <a:rPr lang="es-AR" sz="3600" b="1" dirty="0" smtClean="0"/>
            </a:br>
            <a:r>
              <a:rPr lang="es-ES" sz="3600" b="1" i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Programa de Acciones Complementarias</a:t>
            </a: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es-ES" sz="3600" b="1" i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 las Becas Bicentenario </a:t>
            </a: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s-AR" sz="3100" dirty="0" smtClean="0"/>
              <a:t/>
            </a:r>
            <a:br>
              <a:rPr lang="es-AR" sz="3100" dirty="0" smtClean="0"/>
            </a:br>
            <a:r>
              <a:rPr lang="es-AR" sz="3100" dirty="0" smtClean="0"/>
              <a:t/>
            </a:r>
            <a:br>
              <a:rPr lang="es-AR" sz="3100" dirty="0" smtClean="0"/>
            </a:br>
            <a:r>
              <a:rPr lang="es-AR" sz="3100" dirty="0" smtClean="0"/>
              <a:t/>
            </a:r>
            <a:br>
              <a:rPr lang="es-AR" sz="3100" dirty="0" smtClean="0"/>
            </a:br>
            <a:r>
              <a:rPr lang="es-AR" sz="3100" dirty="0" smtClean="0"/>
              <a:t/>
            </a:r>
            <a:br>
              <a:rPr lang="es-AR" sz="3100" dirty="0" smtClean="0"/>
            </a:br>
            <a: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s-ES" sz="36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endParaRPr lang="es-AR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283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“</a:t>
            </a:r>
            <a:r>
              <a:rPr lang="es-ES" sz="28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La enseñanza de las Ciencias Básicas desde la Secundaria a la Universidad</a:t>
            </a:r>
            <a:r>
              <a:rPr lang="es-ES" sz="2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”</a:t>
            </a:r>
          </a:p>
          <a:p>
            <a:pPr algn="ctr">
              <a:buNone/>
            </a:pPr>
            <a:endParaRPr lang="es-ES" sz="28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pPr algn="ctr">
              <a:buNone/>
            </a:pPr>
            <a:r>
              <a:rPr lang="es-ES" sz="2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Taller:</a:t>
            </a:r>
            <a:endParaRPr lang="es-AR" dirty="0"/>
          </a:p>
          <a:p>
            <a:pPr algn="ctr">
              <a:buNone/>
            </a:pPr>
            <a:r>
              <a:rPr lang="es-ES" sz="3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“</a:t>
            </a:r>
            <a:r>
              <a:rPr lang="es-ES" sz="3600" b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Winplot</a:t>
            </a:r>
            <a:r>
              <a:rPr lang="es-ES" sz="3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”… </a:t>
            </a:r>
            <a:r>
              <a:rPr lang="es-ES" sz="36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un recurso para aprender con figuras bien </a:t>
            </a:r>
            <a:r>
              <a:rPr lang="es-ES" sz="3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hechas.</a:t>
            </a:r>
            <a:endParaRPr lang="es-AR" sz="3600" dirty="0" smtClean="0">
              <a:latin typeface="+mj-lt"/>
            </a:endParaRP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Resolvemos algunas actividades con </a:t>
            </a:r>
            <a:r>
              <a:rPr lang="es-AR" dirty="0" err="1" smtClean="0"/>
              <a:t>Winplot</a:t>
            </a:r>
            <a:r>
              <a:rPr lang="es-AR" dirty="0" smtClean="0"/>
              <a:t>, lápiz y papel.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>
                <a:latin typeface="+mj-lt"/>
              </a:rPr>
              <a:t>Para poner en práctica las animaciones tomamos la hoja de actividades y comenzamos con la primera de ellas.</a:t>
            </a:r>
          </a:p>
          <a:p>
            <a:pPr algn="ctr">
              <a:buNone/>
            </a:pPr>
            <a:endParaRPr lang="es-AR" dirty="0" smtClean="0">
              <a:latin typeface="+mj-lt"/>
            </a:endParaRPr>
          </a:p>
          <a:p>
            <a:r>
              <a:rPr lang="es-AR" dirty="0" smtClean="0">
                <a:latin typeface="+mj-lt"/>
              </a:rPr>
              <a:t>La idea es desarrollar  actividades de laboratorio, experimentar algunas de las propiedades </a:t>
            </a:r>
            <a:r>
              <a:rPr lang="es-AR" dirty="0" smtClean="0">
                <a:latin typeface="+mj-lt"/>
              </a:rPr>
              <a:t>de </a:t>
            </a:r>
            <a:r>
              <a:rPr lang="es-AR" dirty="0" err="1" smtClean="0">
                <a:latin typeface="+mj-lt"/>
              </a:rPr>
              <a:t>Winplot</a:t>
            </a:r>
            <a:r>
              <a:rPr lang="es-AR" dirty="0" smtClean="0">
                <a:latin typeface="+mj-lt"/>
              </a:rPr>
              <a:t> </a:t>
            </a:r>
            <a:r>
              <a:rPr lang="es-AR" dirty="0" smtClean="0">
                <a:latin typeface="+mj-lt"/>
              </a:rPr>
              <a:t> a </a:t>
            </a:r>
            <a:r>
              <a:rPr lang="es-AR" dirty="0" smtClean="0">
                <a:latin typeface="+mj-lt"/>
              </a:rPr>
              <a:t>partir de sencillos problemas sobre la ecuación de la recta y el concepto de distancia.</a:t>
            </a:r>
          </a:p>
          <a:p>
            <a:r>
              <a:rPr lang="es-AR" dirty="0" smtClean="0">
                <a:latin typeface="+mj-lt"/>
              </a:rPr>
              <a:t>También procuramos combinar </a:t>
            </a:r>
            <a:r>
              <a:rPr lang="es-AR" dirty="0" smtClean="0">
                <a:latin typeface="+mj-lt"/>
              </a:rPr>
              <a:t>el </a:t>
            </a:r>
            <a:r>
              <a:rPr lang="es-AR" dirty="0" smtClean="0">
                <a:latin typeface="+mj-lt"/>
              </a:rPr>
              <a:t>trabajo con </a:t>
            </a:r>
            <a:r>
              <a:rPr lang="es-AR" dirty="0" err="1" smtClean="0">
                <a:latin typeface="+mj-lt"/>
              </a:rPr>
              <a:t>Winplot</a:t>
            </a:r>
            <a:r>
              <a:rPr lang="es-AR" dirty="0" smtClean="0">
                <a:latin typeface="+mj-lt"/>
              </a:rPr>
              <a:t>, los cálculos en el papel y la enunciación de los pasos para resolver cada problema en forma oral y escrita. </a:t>
            </a:r>
            <a:endParaRPr lang="es-AR" dirty="0">
              <a:latin typeface="+mj-lt"/>
            </a:endParaRPr>
          </a:p>
        </p:txBody>
      </p:sp>
      <p:pic>
        <p:nvPicPr>
          <p:cNvPr id="4" name="Picture 2" descr="C:\Users\María Inés\Pictures\iconowinplot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51920" y="2827784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1115616" y="704088"/>
            <a:ext cx="7571184" cy="1143000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827584" y="1935480"/>
            <a:ext cx="7560840" cy="4389120"/>
          </a:xfrm>
        </p:spPr>
        <p:txBody>
          <a:bodyPr/>
          <a:lstStyle/>
          <a:p>
            <a:r>
              <a:rPr lang="es-AR" dirty="0" smtClean="0">
                <a:latin typeface="+mj-lt"/>
              </a:rPr>
              <a:t>Esperamos que puedan seguir realizando estas y otras actividades que quieran inventar.</a:t>
            </a:r>
          </a:p>
          <a:p>
            <a:endParaRPr lang="es-AR" dirty="0" smtClean="0">
              <a:latin typeface="+mj-lt"/>
            </a:endParaRPr>
          </a:p>
          <a:p>
            <a:r>
              <a:rPr lang="es-AR" dirty="0" smtClean="0">
                <a:latin typeface="+mj-lt"/>
              </a:rPr>
              <a:t>Si </a:t>
            </a:r>
            <a:r>
              <a:rPr lang="es-AR" dirty="0" smtClean="0">
                <a:latin typeface="+mj-lt"/>
              </a:rPr>
              <a:t>lo necesitan nos pueden consultar a </a:t>
            </a:r>
            <a:r>
              <a:rPr lang="es-AR" dirty="0" smtClean="0">
                <a:latin typeface="+mj-lt"/>
                <a:hlinkClick r:id="rId2"/>
              </a:rPr>
              <a:t>acciones_becas@unlu.edu.ar</a:t>
            </a:r>
            <a:r>
              <a:rPr lang="es-AR" dirty="0" smtClean="0">
                <a:latin typeface="+mj-lt"/>
              </a:rPr>
              <a:t> </a:t>
            </a:r>
          </a:p>
          <a:p>
            <a:endParaRPr lang="es-AR" dirty="0" smtClean="0">
              <a:latin typeface="+mj-lt"/>
            </a:endParaRPr>
          </a:p>
          <a:p>
            <a:pPr>
              <a:buNone/>
            </a:pPr>
            <a:endParaRPr lang="es-AR" dirty="0" smtClean="0">
              <a:latin typeface="+mj-lt"/>
            </a:endParaRPr>
          </a:p>
          <a:p>
            <a:r>
              <a:rPr lang="es-AR" dirty="0" smtClean="0">
                <a:latin typeface="+mj-lt"/>
              </a:rPr>
              <a:t>Muchas gracias por venir!!!   </a:t>
            </a:r>
            <a:endParaRPr lang="es-AR" dirty="0">
              <a:latin typeface="+mj-lt"/>
            </a:endParaRPr>
          </a:p>
        </p:txBody>
      </p:sp>
      <p:pic>
        <p:nvPicPr>
          <p:cNvPr id="10" name="9 Imagen" descr="fl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73563" y="5164807"/>
            <a:ext cx="390525" cy="352425"/>
          </a:xfrm>
          <a:prstGeom prst="rect">
            <a:avLst/>
          </a:prstGeom>
        </p:spPr>
      </p:pic>
      <p:pic>
        <p:nvPicPr>
          <p:cNvPr id="11" name="10 Imagen" descr="fl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77619" y="5092799"/>
            <a:ext cx="390525" cy="352425"/>
          </a:xfrm>
          <a:prstGeom prst="rect">
            <a:avLst/>
          </a:prstGeom>
        </p:spPr>
      </p:pic>
      <p:pic>
        <p:nvPicPr>
          <p:cNvPr id="12" name="11 Imagen" descr="fl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5085184"/>
            <a:ext cx="390525" cy="352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idx="4294967295"/>
          </p:nvPr>
        </p:nvSpPr>
        <p:spPr>
          <a:xfrm>
            <a:off x="971500" y="908050"/>
            <a:ext cx="7200900" cy="4681538"/>
          </a:xfrm>
        </p:spPr>
        <p:txBody>
          <a:bodyPr>
            <a:normAutofit fontScale="90000"/>
          </a:bodyPr>
          <a:lstStyle/>
          <a:p>
            <a:pPr algn="l"/>
            <a:r>
              <a:rPr lang="es-AR" b="1" i="1" dirty="0" smtClean="0"/>
              <a:t>	</a:t>
            </a:r>
            <a:br>
              <a:rPr lang="es-AR" b="1" i="1" dirty="0" smtClean="0"/>
            </a:br>
            <a:r>
              <a:rPr lang="es-AR" b="1" i="1" dirty="0"/>
              <a:t>	</a:t>
            </a:r>
            <a:r>
              <a:rPr lang="es-AR" b="1" i="1" dirty="0" smtClean="0"/>
              <a:t/>
            </a:r>
            <a:br>
              <a:rPr lang="es-AR" b="1" i="1" dirty="0" smtClean="0"/>
            </a:br>
            <a:r>
              <a:rPr lang="es-AR" b="1" i="1" dirty="0" smtClean="0"/>
              <a:t/>
            </a:r>
            <a:br>
              <a:rPr lang="es-AR" b="1" i="1" dirty="0" smtClean="0"/>
            </a:br>
            <a:r>
              <a:rPr lang="es-AR" b="1" i="1" dirty="0" smtClean="0"/>
              <a:t/>
            </a:r>
            <a:br>
              <a:rPr lang="es-AR" b="1" i="1" dirty="0" smtClean="0"/>
            </a:br>
            <a:r>
              <a:rPr lang="es-AR" b="1" i="1" dirty="0" smtClean="0"/>
              <a:t/>
            </a:r>
            <a:br>
              <a:rPr lang="es-AR" b="1" i="1" dirty="0" smtClean="0"/>
            </a:br>
            <a:r>
              <a:rPr lang="es-AR" b="1" i="1" dirty="0" smtClean="0"/>
              <a:t/>
            </a:r>
            <a:br>
              <a:rPr lang="es-AR" b="1" i="1" dirty="0" smtClean="0"/>
            </a:br>
            <a:r>
              <a:rPr lang="es-AR" b="1" i="1" dirty="0" smtClean="0"/>
              <a:t/>
            </a:r>
            <a:br>
              <a:rPr lang="es-AR" b="1" i="1" dirty="0" smtClean="0"/>
            </a:br>
            <a:r>
              <a:rPr lang="es-AR" b="1" i="1" dirty="0" smtClean="0"/>
              <a:t/>
            </a:r>
            <a:br>
              <a:rPr lang="es-AR" b="1" i="1" dirty="0" smtClean="0"/>
            </a:br>
            <a:r>
              <a:rPr lang="es-AR" b="1" i="1" dirty="0" smtClean="0"/>
              <a:t>	“Si lo oigo, lo olvido.</a:t>
            </a:r>
            <a:br>
              <a:rPr lang="es-AR" b="1" i="1" dirty="0" smtClean="0"/>
            </a:br>
            <a:r>
              <a:rPr lang="es-AR" b="1" i="1" dirty="0" smtClean="0"/>
              <a:t> 	 Si lo veo, lo recuerdo.</a:t>
            </a:r>
            <a:br>
              <a:rPr lang="es-AR" b="1" i="1" dirty="0" smtClean="0"/>
            </a:br>
            <a:r>
              <a:rPr lang="es-AR" b="1" i="1" dirty="0" smtClean="0"/>
              <a:t> 	 Si lo hago, lo aprendo”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>					</a:t>
            </a:r>
            <a:r>
              <a:rPr lang="es-AR" sz="2400" b="1" dirty="0" smtClean="0"/>
              <a:t>Proverbio Chino.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827584" y="1124745"/>
            <a:ext cx="7632848" cy="4680519"/>
          </a:xfrm>
        </p:spPr>
        <p:txBody>
          <a:bodyPr/>
          <a:lstStyle/>
          <a:p>
            <a:r>
              <a:rPr lang="es-AR" sz="2800" i="1" dirty="0" smtClean="0">
                <a:latin typeface="+mj-lt"/>
              </a:rPr>
              <a:t>El propósito de introducir el uso de un software en la clase de Matemática no es precisamente hacer más fácil el trabajo del alumno </a:t>
            </a:r>
            <a:r>
              <a:rPr lang="es-AR" sz="2800" i="1" dirty="0" smtClean="0">
                <a:latin typeface="+mj-lt"/>
                <a:sym typeface="Symbol"/>
              </a:rPr>
              <a:t></a:t>
            </a:r>
            <a:r>
              <a:rPr lang="es-AR" sz="2800" i="1" dirty="0" smtClean="0">
                <a:latin typeface="+mj-lt"/>
              </a:rPr>
              <a:t>aunque también puede ayudar</a:t>
            </a:r>
            <a:r>
              <a:rPr lang="es-AR" sz="2800" i="1" dirty="0" smtClean="0">
                <a:latin typeface="+mj-lt"/>
                <a:sym typeface="Symbol"/>
              </a:rPr>
              <a:t></a:t>
            </a:r>
            <a:r>
              <a:rPr lang="es-AR" sz="2800" i="1" dirty="0" smtClean="0">
                <a:latin typeface="+mj-lt"/>
              </a:rPr>
              <a:t> sino más bien promover la exploración y la investigación que puedan conducirlo a desarrollar y construir conceptos matemáticos, mejorar su comprensión y generar aprendizajes duraderos.</a:t>
            </a:r>
            <a:endParaRPr lang="es-AR" sz="2800" dirty="0" smtClean="0">
              <a:latin typeface="+mj-lt"/>
            </a:endParaRP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827584" y="1124745"/>
            <a:ext cx="7402016" cy="4536503"/>
          </a:xfrm>
        </p:spPr>
        <p:txBody>
          <a:bodyPr>
            <a:normAutofit lnSpcReduction="10000"/>
          </a:bodyPr>
          <a:lstStyle/>
          <a:p>
            <a:r>
              <a:rPr lang="es-AR" sz="2800" dirty="0" smtClean="0">
                <a:latin typeface="+mj-lt"/>
              </a:rPr>
              <a:t>Un aspecto interesante y formativo  de este programa es que no le dejamos hacer todo por nosotros. </a:t>
            </a:r>
          </a:p>
          <a:p>
            <a:pPr>
              <a:buNone/>
            </a:pPr>
            <a:endParaRPr lang="es-AR" sz="2800" dirty="0" smtClean="0">
              <a:latin typeface="+mj-lt"/>
            </a:endParaRPr>
          </a:p>
          <a:p>
            <a:r>
              <a:rPr lang="es-AR" sz="2800" dirty="0" smtClean="0">
                <a:latin typeface="+mj-lt"/>
              </a:rPr>
              <a:t>Le pedimos ayuda para que las figuras bien hechas nos muestren mejor lo que queremos ver, y el resto…</a:t>
            </a:r>
          </a:p>
          <a:p>
            <a:pPr>
              <a:buNone/>
            </a:pPr>
            <a:endParaRPr lang="es-AR" sz="2800" dirty="0" smtClean="0">
              <a:latin typeface="+mj-lt"/>
            </a:endParaRPr>
          </a:p>
          <a:p>
            <a:r>
              <a:rPr lang="es-AR" sz="2800" dirty="0" smtClean="0">
                <a:latin typeface="+mj-lt"/>
              </a:rPr>
              <a:t>Lo hacemos nosotros (o los alumnos) con lápiz y papel!</a:t>
            </a:r>
            <a:endParaRPr lang="es-AR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704088"/>
            <a:ext cx="7056784" cy="1143000"/>
          </a:xfrm>
        </p:spPr>
        <p:txBody>
          <a:bodyPr>
            <a:normAutofit/>
          </a:bodyPr>
          <a:lstStyle/>
          <a:p>
            <a:r>
              <a:rPr lang="es-AR" sz="4400" i="1" dirty="0" smtClean="0"/>
              <a:t>Entonces, nos proponemos:</a:t>
            </a:r>
            <a:endParaRPr lang="es-AR" sz="4400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>
                <a:latin typeface="+mj-lt"/>
              </a:rPr>
              <a:t>Tomar contacto con el </a:t>
            </a:r>
            <a:r>
              <a:rPr lang="es-AR" sz="2800" dirty="0" err="1" smtClean="0">
                <a:latin typeface="+mj-lt"/>
              </a:rPr>
              <a:t>graficador</a:t>
            </a:r>
            <a:r>
              <a:rPr lang="es-AR" sz="2800" dirty="0" smtClean="0">
                <a:latin typeface="+mj-lt"/>
              </a:rPr>
              <a:t> </a:t>
            </a:r>
            <a:r>
              <a:rPr lang="es-AR" sz="2800" dirty="0" err="1" smtClean="0">
                <a:latin typeface="+mj-lt"/>
              </a:rPr>
              <a:t>Winplot</a:t>
            </a:r>
            <a:r>
              <a:rPr lang="es-AR" sz="2800" dirty="0" smtClean="0">
                <a:latin typeface="+mj-lt"/>
              </a:rPr>
              <a:t>, para aprovecharlo en nuestras clases…</a:t>
            </a:r>
          </a:p>
          <a:p>
            <a:r>
              <a:rPr lang="es-AR" sz="2800" dirty="0" smtClean="0">
                <a:latin typeface="+mj-lt"/>
              </a:rPr>
              <a:t>¿Cómo?</a:t>
            </a:r>
          </a:p>
          <a:p>
            <a:r>
              <a:rPr lang="es-AR" sz="2800" dirty="0" smtClean="0">
                <a:latin typeface="+mj-lt"/>
              </a:rPr>
              <a:t> Presentando figuras bien  hechas que a partir de “mirar y ver” permitan “recordar” conceptos, propiedades, enunciar definiciones…</a:t>
            </a:r>
          </a:p>
          <a:p>
            <a:r>
              <a:rPr lang="es-AR" sz="2800" dirty="0" smtClean="0">
                <a:latin typeface="+mj-lt"/>
              </a:rPr>
              <a:t>Desarrollando ejemplos animados que permitan explorar, conjeturar, “hacer”…  y aprender.</a:t>
            </a:r>
            <a:endParaRPr lang="es-AR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04088"/>
            <a:ext cx="7704856" cy="1143000"/>
          </a:xfrm>
        </p:spPr>
        <p:txBody>
          <a:bodyPr>
            <a:normAutofit/>
          </a:bodyPr>
          <a:lstStyle/>
          <a:p>
            <a:r>
              <a:rPr lang="es-AR" sz="4400" i="1" dirty="0" smtClean="0"/>
              <a:t>  Manos a la obra!</a:t>
            </a:r>
            <a:endParaRPr lang="es-AR" sz="4400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>
            <a:normAutofit/>
          </a:bodyPr>
          <a:lstStyle/>
          <a:p>
            <a:endParaRPr lang="es-AR" b="1" i="1" dirty="0" smtClean="0">
              <a:latin typeface="+mj-lt"/>
            </a:endParaRPr>
          </a:p>
          <a:p>
            <a:r>
              <a:rPr lang="es-AR" b="1" i="1" dirty="0" err="1" smtClean="0">
                <a:latin typeface="+mj-lt"/>
              </a:rPr>
              <a:t>Winplot</a:t>
            </a:r>
            <a:r>
              <a:rPr lang="es-AR" dirty="0" smtClean="0">
                <a:latin typeface="+mj-lt"/>
              </a:rPr>
              <a:t> es un programa diseñado por Richard </a:t>
            </a:r>
            <a:r>
              <a:rPr lang="es-AR" dirty="0" err="1" smtClean="0">
                <a:latin typeface="+mj-lt"/>
              </a:rPr>
              <a:t>Parris</a:t>
            </a:r>
            <a:r>
              <a:rPr lang="es-AR" dirty="0" smtClean="0">
                <a:latin typeface="+mj-lt"/>
              </a:rPr>
              <a:t>, un profesor de la Academia Phillips Exeter en New Hampshire. </a:t>
            </a:r>
            <a:r>
              <a:rPr lang="es-AR" dirty="0" err="1" smtClean="0">
                <a:latin typeface="+mj-lt"/>
              </a:rPr>
              <a:t>Parris</a:t>
            </a:r>
            <a:r>
              <a:rPr lang="es-AR" dirty="0" smtClean="0">
                <a:latin typeface="+mj-lt"/>
              </a:rPr>
              <a:t> generosamente permite la libre utilización y distribución del software, y proporciona actualizaciones frecuentes y versiones en varios idiomas. La última versión se puede descargar desde el sitio Web               </a:t>
            </a:r>
          </a:p>
          <a:p>
            <a:pPr>
              <a:buNone/>
            </a:pPr>
            <a:r>
              <a:rPr lang="es-AR" dirty="0" smtClean="0">
                <a:latin typeface="+mj-lt"/>
              </a:rPr>
              <a:t>     </a:t>
            </a:r>
            <a:r>
              <a:rPr lang="es-AR" dirty="0" smtClean="0">
                <a:solidFill>
                  <a:schemeClr val="accent1"/>
                </a:solidFill>
                <a:latin typeface="+mj-lt"/>
                <a:hlinkClick r:id="rId2"/>
              </a:rPr>
              <a:t>http://math.exeter.edu/rparris/winplot.html</a:t>
            </a:r>
            <a:endParaRPr lang="es-AR" dirty="0" smtClean="0">
              <a:solidFill>
                <a:schemeClr val="accent1"/>
              </a:solidFill>
              <a:latin typeface="+mj-lt"/>
            </a:endParaRPr>
          </a:p>
          <a:p>
            <a:pPr>
              <a:buNone/>
            </a:pPr>
            <a:r>
              <a:rPr lang="es-AR" dirty="0" smtClean="0">
                <a:latin typeface="+mj-lt"/>
              </a:rPr>
              <a:t> </a:t>
            </a:r>
          </a:p>
          <a:p>
            <a:pPr>
              <a:buNone/>
            </a:pPr>
            <a:endParaRPr lang="es-A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</a:t>
            </a:r>
            <a:r>
              <a:rPr lang="es-AR" sz="4400" i="1" dirty="0" smtClean="0"/>
              <a:t>Manos a la obra!</a:t>
            </a:r>
            <a:endParaRPr lang="es-AR" sz="4400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755576" y="1935480"/>
            <a:ext cx="7920880" cy="4013800"/>
          </a:xfrm>
        </p:spPr>
        <p:txBody>
          <a:bodyPr>
            <a:normAutofit/>
          </a:bodyPr>
          <a:lstStyle/>
          <a:p>
            <a:pPr lvl="0"/>
            <a:endParaRPr lang="es-AR" dirty="0" smtClean="0"/>
          </a:p>
          <a:p>
            <a:pPr lvl="0"/>
            <a:r>
              <a:rPr lang="es-AR" sz="2800" dirty="0" smtClean="0">
                <a:latin typeface="+mj-lt"/>
              </a:rPr>
              <a:t>Si ya lo tenemos todos, hacemos clic en…</a:t>
            </a:r>
            <a:endParaRPr lang="es-AR" sz="2800" dirty="0" smtClean="0"/>
          </a:p>
          <a:p>
            <a:pPr lvl="0">
              <a:buNone/>
            </a:pPr>
            <a:r>
              <a:rPr lang="es-AR" sz="2800" dirty="0" smtClean="0"/>
              <a:t>   </a:t>
            </a:r>
            <a:r>
              <a:rPr lang="es-AR" sz="2800" dirty="0" smtClean="0">
                <a:latin typeface="+mj-lt"/>
              </a:rPr>
              <a:t>para iniciar el programa y empezar a trabajar.</a:t>
            </a:r>
          </a:p>
          <a:p>
            <a:pPr lvl="0">
              <a:buNone/>
            </a:pPr>
            <a:endParaRPr lang="es-AR" sz="2800" dirty="0" smtClean="0">
              <a:latin typeface="+mj-lt"/>
            </a:endParaRPr>
          </a:p>
          <a:p>
            <a:r>
              <a:rPr lang="es-AR" sz="2800" dirty="0" smtClean="0">
                <a:latin typeface="+mj-lt"/>
              </a:rPr>
              <a:t>Siguiendo las indicaciones del instructivo, comenzamos a explorar la ventana en dos dimensiones.</a:t>
            </a:r>
          </a:p>
          <a:p>
            <a:endParaRPr lang="es-AR" dirty="0" smtClean="0">
              <a:latin typeface="+mj-lt"/>
            </a:endParaRPr>
          </a:p>
          <a:p>
            <a:endParaRPr lang="es-AR" dirty="0"/>
          </a:p>
        </p:txBody>
      </p:sp>
      <p:pic>
        <p:nvPicPr>
          <p:cNvPr id="10" name="Picture 2" descr="C:\Users\María Inés\Pictures\iconowinplot.JPG">
            <a:hlinkClick r:id="rId2" action="ppaction://hlinkfile"/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139136" y="2467744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  </a:t>
            </a:r>
            <a:r>
              <a:rPr lang="es-AR" sz="4400" i="1" dirty="0" smtClean="0"/>
              <a:t>Entrando en confianza con </a:t>
            </a:r>
            <a:r>
              <a:rPr lang="es-AR" sz="4400" i="1" dirty="0" err="1" smtClean="0"/>
              <a:t>Winplot</a:t>
            </a:r>
            <a:endParaRPr lang="es-AR" sz="4400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755576" y="1935480"/>
            <a:ext cx="7992888" cy="4301832"/>
          </a:xfrm>
        </p:spPr>
        <p:txBody>
          <a:bodyPr>
            <a:normAutofit fontScale="77500" lnSpcReduction="20000"/>
          </a:bodyPr>
          <a:lstStyle/>
          <a:p>
            <a:r>
              <a:rPr lang="es-AR" sz="3300" dirty="0" smtClean="0">
                <a:latin typeface="+mj-lt"/>
              </a:rPr>
              <a:t>Siguiendo las indicaciones del instructivo, comenzamos a explorar la ventana en dos dimensiones.</a:t>
            </a:r>
          </a:p>
          <a:p>
            <a:pPr lvl="0">
              <a:buNone/>
            </a:pPr>
            <a:endParaRPr lang="es-AR" sz="3300" dirty="0" smtClean="0">
              <a:latin typeface="+mj-lt"/>
            </a:endParaRPr>
          </a:p>
          <a:p>
            <a:pPr lvl="0"/>
            <a:r>
              <a:rPr lang="es-AR" sz="3300" dirty="0" smtClean="0">
                <a:latin typeface="+mj-lt"/>
              </a:rPr>
              <a:t>Curioseamos un poco las diferentes entradas del menú, y después del recorrido nos detenemos en…</a:t>
            </a:r>
          </a:p>
          <a:p>
            <a:pPr lvl="0"/>
            <a:endParaRPr lang="es-AR" sz="3300" dirty="0" smtClean="0">
              <a:latin typeface="+mj-lt"/>
            </a:endParaRPr>
          </a:p>
          <a:p>
            <a:pPr lvl="0"/>
            <a:r>
              <a:rPr lang="es-AR" sz="3300" b="1" i="1" u="sng" dirty="0" smtClean="0">
                <a:latin typeface="+mj-lt"/>
              </a:rPr>
              <a:t>Ecua</a:t>
            </a:r>
            <a:r>
              <a:rPr lang="es-AR" sz="3300" b="1" i="1" dirty="0" smtClean="0">
                <a:latin typeface="+mj-lt"/>
              </a:rPr>
              <a:t>. </a:t>
            </a:r>
            <a:r>
              <a:rPr lang="es-AR" sz="3300" dirty="0" smtClean="0">
                <a:latin typeface="+mj-lt"/>
              </a:rPr>
              <a:t> Acá elegimos libremente algunas de las opciones durante un rato, antes de empezar con las actividades planificadas.</a:t>
            </a:r>
          </a:p>
          <a:p>
            <a:pPr lvl="0"/>
            <a:endParaRPr lang="es-AR" b="1" i="1" u="sng" dirty="0" smtClean="0">
              <a:latin typeface="+mj-lt"/>
            </a:endParaRPr>
          </a:p>
          <a:p>
            <a:pPr lvl="0">
              <a:buNone/>
            </a:pPr>
            <a:endParaRPr lang="es-AR" dirty="0" smtClean="0"/>
          </a:p>
          <a:p>
            <a:pPr lvl="0">
              <a:buNone/>
            </a:pPr>
            <a:r>
              <a:rPr lang="es-AR" dirty="0" smtClean="0"/>
              <a:t>   </a:t>
            </a:r>
            <a:endParaRPr lang="es-AR" dirty="0" smtClean="0">
              <a:latin typeface="+mj-lt"/>
            </a:endParaRPr>
          </a:p>
          <a:p>
            <a:endParaRPr lang="es-AR" dirty="0"/>
          </a:p>
        </p:txBody>
      </p:sp>
      <p:pic>
        <p:nvPicPr>
          <p:cNvPr id="10" name="Picture 2" descr="C:\Users\María Inés\Pictures\iconowinplot.JPG">
            <a:hlinkClick r:id="rId2" action="ppaction://program"/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067128" y="5420072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i="1" dirty="0" smtClean="0"/>
              <a:t>  Practiquemos un poco</a:t>
            </a:r>
            <a:endParaRPr lang="es-AR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>
                <a:latin typeface="+mj-lt"/>
              </a:rPr>
              <a:t>Representamos  y = x^2 + 2x + 1</a:t>
            </a:r>
          </a:p>
          <a:p>
            <a:r>
              <a:rPr lang="es-AR" sz="2800" dirty="0" smtClean="0">
                <a:latin typeface="+mj-lt"/>
              </a:rPr>
              <a:t>Representamos  y = -2x + 3      </a:t>
            </a:r>
          </a:p>
          <a:p>
            <a:r>
              <a:rPr lang="es-AR" sz="2800" dirty="0" smtClean="0">
                <a:latin typeface="+mj-lt"/>
              </a:rPr>
              <a:t>Marcar las intersecciones entre ambas curvas junto con sus componentes.</a:t>
            </a:r>
          </a:p>
          <a:p>
            <a:r>
              <a:rPr lang="es-AR" sz="2800" dirty="0" smtClean="0">
                <a:latin typeface="+mj-lt"/>
              </a:rPr>
              <a:t>Si alguna intersección queda fuera de la pantalla desplazar la figura por la ventana mediante las flechas.</a:t>
            </a:r>
          </a:p>
          <a:p>
            <a:r>
              <a:rPr lang="es-AR" sz="2800" dirty="0" smtClean="0">
                <a:latin typeface="+mj-lt"/>
              </a:rPr>
              <a:t>Ir a Ecua- Sombrear desigualdades explícitas, y colorear la figura comprendida entre ambas curvas.</a:t>
            </a:r>
            <a:endParaRPr lang="es-AR" sz="2800" dirty="0">
              <a:latin typeface="+mj-lt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2590" y="2060848"/>
            <a:ext cx="1009650" cy="190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8" name="Picture 2" descr="C:\Users\María Inés\Pictures\iconowinplot.JP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139136" y="2467744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730</TotalTime>
  <Words>540</Words>
  <Application>Microsoft Office PowerPoint</Application>
  <PresentationFormat>Presentación en pantalla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  UNIVERSIDAD NACIONAL DE LUJÁN  Programa de Acciones Complementarias a las Becas Bicentenario                  </vt:lpstr>
      <vt:lpstr>           “Si lo oigo, lo olvido.    Si lo veo, lo recuerdo.    Si lo hago, lo aprendo”       Proverbio Chino. </vt:lpstr>
      <vt:lpstr>Diapositiva 3</vt:lpstr>
      <vt:lpstr>Diapositiva 4</vt:lpstr>
      <vt:lpstr>Entonces, nos proponemos:</vt:lpstr>
      <vt:lpstr>  Manos a la obra!</vt:lpstr>
      <vt:lpstr>  Manos a la obra!</vt:lpstr>
      <vt:lpstr>  Entrando en confianza con Winplot</vt:lpstr>
      <vt:lpstr>  Practiquemos un poco</vt:lpstr>
      <vt:lpstr>Resolvemos algunas actividades con Winplot, lápiz y papel.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 Inés</dc:creator>
  <cp:lastModifiedBy>María Inés</cp:lastModifiedBy>
  <cp:revision>78</cp:revision>
  <dcterms:created xsi:type="dcterms:W3CDTF">2012-11-11T14:21:48Z</dcterms:created>
  <dcterms:modified xsi:type="dcterms:W3CDTF">2012-11-17T01:16:52Z</dcterms:modified>
</cp:coreProperties>
</file>